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68" r:id="rId7"/>
    <p:sldId id="262" r:id="rId8"/>
    <p:sldId id="263" r:id="rId9"/>
    <p:sldId id="264" r:id="rId10"/>
    <p:sldId id="258" r:id="rId1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B38"/>
    <a:srgbClr val="FF7435"/>
    <a:srgbClr val="FF6F36"/>
    <a:srgbClr val="FF6C37"/>
    <a:srgbClr val="E75F34"/>
    <a:srgbClr val="E75717"/>
    <a:srgbClr val="E47C61"/>
    <a:srgbClr val="3EF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557"/>
    <p:restoredTop sz="94674"/>
  </p:normalViewPr>
  <p:slideViewPr>
    <p:cSldViewPr>
      <p:cViewPr>
        <p:scale>
          <a:sx n="109" d="100"/>
          <a:sy n="109" d="100"/>
        </p:scale>
        <p:origin x="-216" y="6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2192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B6AED-D4AA-7B43-977D-59BA1D662A17}" type="datetimeFigureOut">
              <a:rPr lang="en-US" smtClean="0"/>
              <a:t>2/1/25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7B4F6-DA37-034D-9CAD-2ECBC4DC1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921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dirty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2543ACF8-3F51-854F-91E9-AD86E324A5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983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377" y="2588902"/>
            <a:ext cx="9313035" cy="1224136"/>
          </a:xfrm>
        </p:spPr>
        <p:txBody>
          <a:bodyPr anchor="ctr"/>
          <a:lstStyle>
            <a:lvl1pPr algn="l">
              <a:defRPr sz="4000" b="1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5377" y="4029062"/>
            <a:ext cx="9313035" cy="766936"/>
          </a:xfr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B813C2-5A80-EC42-ABCA-412052B17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35363" y="6356350"/>
            <a:ext cx="429072" cy="365125"/>
          </a:xfrm>
        </p:spPr>
        <p:txBody>
          <a:bodyPr/>
          <a:lstStyle/>
          <a:p>
            <a:fld id="{A35D118A-333E-D14F-A7CC-F26895C7C6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086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363" y="381000"/>
            <a:ext cx="103632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363" y="1752600"/>
            <a:ext cx="103632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D4B17-F9A7-BD47-9F01-2A62F9B561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35363" y="6356350"/>
            <a:ext cx="429072" cy="365125"/>
          </a:xfrm>
        </p:spPr>
        <p:txBody>
          <a:bodyPr/>
          <a:lstStyle/>
          <a:p>
            <a:fld id="{A35D118A-333E-D14F-A7CC-F26895C7C6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24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388" y="1928825"/>
            <a:ext cx="10363200" cy="1143000"/>
          </a:xfrm>
        </p:spPr>
        <p:txBody>
          <a:bodyPr/>
          <a:lstStyle>
            <a:lvl1pPr>
              <a:defRPr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3863A0-3A0E-714F-8089-E49455B1ED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35363" y="6356350"/>
            <a:ext cx="429072" cy="365125"/>
          </a:xfrm>
        </p:spPr>
        <p:txBody>
          <a:bodyPr/>
          <a:lstStyle/>
          <a:p>
            <a:fld id="{A35D118A-333E-D14F-A7CC-F26895C7C6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ENGLISH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75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FRENCH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3302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3374" y="3810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3374" y="17526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3A0FE2-E4F9-454A-97FE-32D6CEDF4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5363" y="6356350"/>
            <a:ext cx="429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fld id="{A35D118A-333E-D14F-A7CC-F26895C7C671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4" r:id="rId3"/>
    <p:sldLayoutId id="2147483673" r:id="rId4"/>
    <p:sldLayoutId id="2147483675" r:id="rId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82336"/>
          </a:solidFill>
          <a:latin typeface="Arial Bold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40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200">
          <a:solidFill>
            <a:schemeClr val="tx1"/>
          </a:solidFill>
          <a:latin typeface="Arial"/>
          <a:ea typeface="ＭＳ Ｐゴシック" pitchFamily="-3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AC7CB-A7A6-1141-BA4E-B8EDB2D19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377" y="2588902"/>
            <a:ext cx="10237167" cy="1224136"/>
          </a:xfrm>
        </p:spPr>
        <p:txBody>
          <a:bodyPr/>
          <a:lstStyle/>
          <a:p>
            <a:r>
              <a:rPr lang="en-CA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An AI-assisted database analysis and visualization system from natural languages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C5E69-E81C-0C43-96C9-51D6304C4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377" y="4221081"/>
            <a:ext cx="9313035" cy="2064234"/>
          </a:xfrm>
        </p:spPr>
        <p:txBody>
          <a:bodyPr/>
          <a:lstStyle/>
          <a:p>
            <a:r>
              <a:rPr lang="en-US" dirty="0"/>
              <a:t>Belal Mahmud</a:t>
            </a:r>
            <a:endParaRPr lang="en-US" b="1" dirty="0"/>
          </a:p>
          <a:p>
            <a:r>
              <a:rPr lang="en-US" dirty="0"/>
              <a:t>Maher </a:t>
            </a:r>
            <a:r>
              <a:rPr lang="en-US" dirty="0" err="1"/>
              <a:t>Dissem</a:t>
            </a:r>
            <a:endParaRPr lang="en-US" dirty="0"/>
          </a:p>
          <a:p>
            <a:r>
              <a:rPr lang="en-US" dirty="0"/>
              <a:t>Zheng Wang</a:t>
            </a:r>
          </a:p>
          <a:p>
            <a:endParaRPr lang="en-US" dirty="0"/>
          </a:p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MaherDissem</a:t>
            </a:r>
            <a:r>
              <a:rPr lang="en-US" sz="1400" dirty="0"/>
              <a:t>/Text2SQL</a:t>
            </a:r>
          </a:p>
        </p:txBody>
      </p:sp>
    </p:spTree>
    <p:extLst>
      <p:ext uri="{BB962C8B-B14F-4D97-AF65-F5344CB8AC3E}">
        <p14:creationId xmlns:p14="http://schemas.microsoft.com/office/powerpoint/2010/main" val="601278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6E41-DCE6-474B-B729-B06A7F64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faced by Beginners with DBMS: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373F-14A0-EC42-8A3C-550EC1757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Computer programming languages, including the SQL command set for Database management system, are highly formatted and hard for beginners to learn due to their strict syntax and logical structure;</a:t>
            </a:r>
          </a:p>
          <a:p>
            <a:endParaRPr lang="en-US" dirty="0"/>
          </a:p>
          <a:p>
            <a:pPr algn="just"/>
            <a:r>
              <a:rPr lang="en-US" dirty="0"/>
              <a:t>Database environment are complicated for beginners to implement and configure;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A large portion of DBMS users focus on insight of data, instead of the complicated DBMS software which requires a long time to learn.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DCDA-5E16-7147-8E04-E25CC3A03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2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96B2-90FE-6325-AF81-321AFAD13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br>
              <a:rPr lang="en-US" dirty="0"/>
            </a:br>
            <a:r>
              <a:rPr lang="en-US" dirty="0"/>
              <a:t>AI-assisted Analysis and Visualization on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B20C7-43D4-3B9F-F901-D1A122393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08" y="2852936"/>
            <a:ext cx="10363200" cy="4114800"/>
          </a:xfrm>
        </p:spPr>
        <p:txBody>
          <a:bodyPr/>
          <a:lstStyle/>
          <a:p>
            <a:r>
              <a:rPr lang="en-US" dirty="0"/>
              <a:t>Our system integrates the LLM model into DBMS with both a stable backend and user-friendly frontend, enabling non-technical users to query and analyze data from DBMS without prior knowledge on SQL.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86C65-100F-A1BB-17AC-3199573B9E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990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EE95C-9693-515C-F78C-06B5C2A3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A6A7E-9672-A835-C57B-17B5CFD588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00F72A-4DE6-05CE-B439-C1C8E258441A}"/>
              </a:ext>
            </a:extLst>
          </p:cNvPr>
          <p:cNvSpPr/>
          <p:nvPr/>
        </p:nvSpPr>
        <p:spPr bwMode="auto">
          <a:xfrm>
            <a:off x="1055996" y="2084010"/>
            <a:ext cx="1960452" cy="158417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-32" charset="0"/>
              </a:rPr>
              <a:t>Human</a:t>
            </a:r>
            <a:r>
              <a:rPr lang="en-US" dirty="0">
                <a:latin typeface="Times" pitchFamily="-32" charset="0"/>
              </a:rPr>
              <a:t>’s natural language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874057-5372-A656-1773-D0EA7A6E8422}"/>
              </a:ext>
            </a:extLst>
          </p:cNvPr>
          <p:cNvSpPr/>
          <p:nvPr/>
        </p:nvSpPr>
        <p:spPr bwMode="auto">
          <a:xfrm>
            <a:off x="1055996" y="3977810"/>
            <a:ext cx="1960452" cy="15817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" pitchFamily="-32" charset="0"/>
              </a:rPr>
              <a:t>Intuitive Analysis &amp; Visualization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87B755-D8C8-EC33-A5EA-5F830F982752}"/>
              </a:ext>
            </a:extLst>
          </p:cNvPr>
          <p:cNvSpPr/>
          <p:nvPr/>
        </p:nvSpPr>
        <p:spPr bwMode="auto">
          <a:xfrm>
            <a:off x="4310608" y="2106366"/>
            <a:ext cx="6606849" cy="345319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-32" charset="0"/>
              </a:rPr>
              <a:t>Web Application GUI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EB2198-8A71-A771-6A3E-BA10E5896685}"/>
              </a:ext>
            </a:extLst>
          </p:cNvPr>
          <p:cNvSpPr/>
          <p:nvPr/>
        </p:nvSpPr>
        <p:spPr bwMode="auto">
          <a:xfrm>
            <a:off x="8924679" y="2535912"/>
            <a:ext cx="1633906" cy="2402548"/>
          </a:xfrm>
          <a:prstGeom prst="roundRect">
            <a:avLst/>
          </a:prstGeom>
          <a:solidFill>
            <a:srgbClr val="FF7B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-32" charset="0"/>
              </a:rPr>
              <a:t>DBMS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55BA222-939A-6546-9F19-7D89D449A5F0}"/>
              </a:ext>
            </a:extLst>
          </p:cNvPr>
          <p:cNvSpPr/>
          <p:nvPr/>
        </p:nvSpPr>
        <p:spPr bwMode="auto">
          <a:xfrm>
            <a:off x="4830231" y="2588066"/>
            <a:ext cx="2994429" cy="229824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-32" charset="0"/>
              </a:rPr>
              <a:t>Backend Middleware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31C703D-3165-74DA-BED9-4510C6B3B5A6}"/>
              </a:ext>
            </a:extLst>
          </p:cNvPr>
          <p:cNvSpPr/>
          <p:nvPr/>
        </p:nvSpPr>
        <p:spPr bwMode="auto">
          <a:xfrm>
            <a:off x="5353957" y="2876098"/>
            <a:ext cx="1946975" cy="1033438"/>
          </a:xfrm>
          <a:prstGeom prst="round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" pitchFamily="-32" charset="0"/>
              </a:rPr>
              <a:t>AI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" pitchFamily="-32" charset="0"/>
              </a:rPr>
              <a:t>Agent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6E1CB3AA-5DFF-BEB4-D403-AD16B6A12F49}"/>
              </a:ext>
            </a:extLst>
          </p:cNvPr>
          <p:cNvSpPr/>
          <p:nvPr/>
        </p:nvSpPr>
        <p:spPr bwMode="auto">
          <a:xfrm rot="10800000">
            <a:off x="3076214" y="2588066"/>
            <a:ext cx="1168810" cy="576064"/>
          </a:xfrm>
          <a:prstGeom prst="leftArrow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DB37196B-04F3-FC8A-1FA1-5C97E3C5188B}"/>
              </a:ext>
            </a:extLst>
          </p:cNvPr>
          <p:cNvSpPr/>
          <p:nvPr/>
        </p:nvSpPr>
        <p:spPr bwMode="auto">
          <a:xfrm>
            <a:off x="3076214" y="4480652"/>
            <a:ext cx="1168810" cy="576064"/>
          </a:xfrm>
          <a:prstGeom prst="leftArrow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B7CC66CF-8CDC-350A-769C-34A8F573FD58}"/>
              </a:ext>
            </a:extLst>
          </p:cNvPr>
          <p:cNvSpPr/>
          <p:nvPr/>
        </p:nvSpPr>
        <p:spPr bwMode="auto">
          <a:xfrm rot="10800000">
            <a:off x="7889059" y="2963166"/>
            <a:ext cx="971221" cy="465834"/>
          </a:xfrm>
          <a:prstGeom prst="leftArrow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9392745B-F908-990D-60E0-C02C4346C33E}"/>
              </a:ext>
            </a:extLst>
          </p:cNvPr>
          <p:cNvSpPr/>
          <p:nvPr/>
        </p:nvSpPr>
        <p:spPr bwMode="auto">
          <a:xfrm>
            <a:off x="7883098" y="4054967"/>
            <a:ext cx="971221" cy="461665"/>
          </a:xfrm>
          <a:prstGeom prst="leftArrow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473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8210-8526-EBCE-1FA4-75E02A07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Procedure: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FD36F-D3EA-9DBE-E0B4-95C8EC3393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E436F8-0787-772E-8045-0BF23E71D061}"/>
              </a:ext>
            </a:extLst>
          </p:cNvPr>
          <p:cNvSpPr/>
          <p:nvPr/>
        </p:nvSpPr>
        <p:spPr bwMode="auto">
          <a:xfrm>
            <a:off x="3518880" y="1484098"/>
            <a:ext cx="5154240" cy="6448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-32" charset="0"/>
              </a:rPr>
              <a:t>Clone the Repository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6827AD-A5EB-C326-6B50-1678C0588E07}"/>
              </a:ext>
            </a:extLst>
          </p:cNvPr>
          <p:cNvSpPr/>
          <p:nvPr/>
        </p:nvSpPr>
        <p:spPr bwMode="auto">
          <a:xfrm>
            <a:off x="3518880" y="2694054"/>
            <a:ext cx="5154240" cy="6448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-32" charset="0"/>
              </a:rPr>
              <a:t>Get the Dependencies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7F882A-3F7A-4A47-D878-254AAC362F23}"/>
              </a:ext>
            </a:extLst>
          </p:cNvPr>
          <p:cNvSpPr/>
          <p:nvPr/>
        </p:nvSpPr>
        <p:spPr bwMode="auto">
          <a:xfrm>
            <a:off x="3518880" y="3900273"/>
            <a:ext cx="5154240" cy="6448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" pitchFamily="-32" charset="0"/>
              </a:rPr>
              <a:t>Set the parameter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184918-06D8-AC32-9874-C91155DF7E7C}"/>
              </a:ext>
            </a:extLst>
          </p:cNvPr>
          <p:cNvSpPr/>
          <p:nvPr/>
        </p:nvSpPr>
        <p:spPr bwMode="auto">
          <a:xfrm>
            <a:off x="3518880" y="5106492"/>
            <a:ext cx="5154240" cy="6448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" pitchFamily="-32" charset="0"/>
              </a:rPr>
              <a:t>Start the App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145763-9176-878B-C732-1AD3710A16CE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>
            <a:off x="6096000" y="2128978"/>
            <a:ext cx="0" cy="5650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99EBD4-B5E2-5C05-7DDA-A6F8697A84B8}"/>
              </a:ext>
            </a:extLst>
          </p:cNvPr>
          <p:cNvCxnSpPr>
            <a:stCxn id="6" idx="2"/>
            <a:endCxn id="7" idx="0"/>
          </p:cNvCxnSpPr>
          <p:nvPr/>
        </p:nvCxnSpPr>
        <p:spPr bwMode="auto">
          <a:xfrm>
            <a:off x="6096000" y="3338934"/>
            <a:ext cx="0" cy="56133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521A09-CFD0-7D65-A303-B25813BBFF34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>
            <a:off x="6096000" y="4545153"/>
            <a:ext cx="0" cy="56133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9827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753A5-21C3-DDD3-F03E-D1F1AA54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usage demo video:</a:t>
            </a:r>
          </a:p>
        </p:txBody>
      </p:sp>
      <p:pic>
        <p:nvPicPr>
          <p:cNvPr id="5" name="Demo.mp4">
            <a:hlinkClick r:id="" action="ppaction://media"/>
            <a:extLst>
              <a:ext uri="{FF2B5EF4-FFF2-40B4-BE49-F238E27FC236}">
                <a16:creationId xmlns:a16="http://schemas.microsoft.com/office/drawing/2014/main" id="{91A0B0B5-7C5D-1F53-FFD5-7B1C9D5B80F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3773" y="1133797"/>
            <a:ext cx="8770619" cy="49334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DB776-5065-49D3-EE67-1103397721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2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2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E3B0-F858-F842-8700-34D58F424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324" y="2857500"/>
            <a:ext cx="5045351" cy="1143000"/>
          </a:xfrm>
        </p:spPr>
        <p:txBody>
          <a:bodyPr anchor="ctr"/>
          <a:lstStyle/>
          <a:p>
            <a:pPr algn="ctr"/>
            <a:r>
              <a:rPr lang="en-US" sz="4800" dirty="0"/>
              <a:t>Thanks!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FCF743-E516-0E48-AE5A-7164B1DA8E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D118A-333E-D14F-A7CC-F26895C7C67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3938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oncordia Theme Colors">
      <a:dk1>
        <a:srgbClr val="000000"/>
      </a:dk1>
      <a:lt1>
        <a:srgbClr val="FFFFFF"/>
      </a:lt1>
      <a:dk2>
        <a:srgbClr val="2B2B2B"/>
      </a:dk2>
      <a:lt2>
        <a:srgbClr val="BCBCBC"/>
      </a:lt2>
      <a:accent1>
        <a:srgbClr val="912337"/>
      </a:accent1>
      <a:accent2>
        <a:srgbClr val="DA3A15"/>
      </a:accent2>
      <a:accent3>
        <a:srgbClr val="00776F"/>
      </a:accent3>
      <a:accent4>
        <a:srgbClr val="E90065"/>
      </a:accent4>
      <a:accent5>
        <a:srgbClr val="00ACEF"/>
      </a:accent5>
      <a:accent6>
        <a:srgbClr val="8BC53D"/>
      </a:accent6>
      <a:hlink>
        <a:srgbClr val="912337"/>
      </a:hlink>
      <a:folHlink>
        <a:srgbClr val="0E317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24-89107-VPAA-50th Anniversary-Powerpoint Template.pptx" id="{A6889B2D-A636-6249-B6CA-D1BDCF7571BE}" vid="{3B1AAAC2-0245-0F4D-A6FD-F233B6EC9A3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386EA0FF62C247B14C6A34B4857221" ma:contentTypeVersion="10" ma:contentTypeDescription="Create a new document." ma:contentTypeScope="" ma:versionID="9567f3b11bc26355ddef8818b9c95748">
  <xsd:schema xmlns:xsd="http://www.w3.org/2001/XMLSchema" xmlns:xs="http://www.w3.org/2001/XMLSchema" xmlns:p="http://schemas.microsoft.com/office/2006/metadata/properties" xmlns:ns2="1df74f4a-f6d1-492f-8440-6651b83649a1" xmlns:ns3="aee839de-00bf-4376-a641-f2a43ee2c517" targetNamespace="http://schemas.microsoft.com/office/2006/metadata/properties" ma:root="true" ma:fieldsID="8d5637416419ab8808b5d9143128fc59" ns2:_="" ns3:_="">
    <xsd:import namespace="1df74f4a-f6d1-492f-8440-6651b83649a1"/>
    <xsd:import namespace="aee839de-00bf-4376-a641-f2a43ee2c51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f74f4a-f6d1-492f-8440-6651b83649a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2111843b-6948-4e45-a4d0-217e70d3d48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e839de-00bf-4376-a641-f2a43ee2c51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c287f19a-04e3-4d98-99d0-e9f2f473b6c9}" ma:internalName="TaxCatchAll" ma:showField="CatchAllData" ma:web="aee839de-00bf-4376-a641-f2a43ee2c5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df74f4a-f6d1-492f-8440-6651b83649a1">
      <Terms xmlns="http://schemas.microsoft.com/office/infopath/2007/PartnerControls"/>
    </lcf76f155ced4ddcb4097134ff3c332f>
    <TaxCatchAll xmlns="aee839de-00bf-4376-a641-f2a43ee2c517" xsi:nil="true"/>
  </documentManagement>
</p:properties>
</file>

<file path=customXml/itemProps1.xml><?xml version="1.0" encoding="utf-8"?>
<ds:datastoreItem xmlns:ds="http://schemas.openxmlformats.org/officeDocument/2006/customXml" ds:itemID="{50B4EB44-E2B4-4291-AD5A-14E69A0F7D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f74f4a-f6d1-492f-8440-6651b83649a1"/>
    <ds:schemaRef ds:uri="aee839de-00bf-4376-a641-f2a43ee2c5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56F01C-F441-47AA-9DC9-6100782814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48C145-AF7B-4484-AB39-783EC9A49E50}">
  <ds:schemaRefs>
    <ds:schemaRef ds:uri="http://schemas.microsoft.com/office/2006/metadata/properties"/>
    <ds:schemaRef ds:uri="http://schemas.microsoft.com/office/infopath/2007/PartnerControls"/>
    <ds:schemaRef ds:uri="1df74f4a-f6d1-492f-8440-6651b83649a1"/>
    <ds:schemaRef ds:uri="aee839de-00bf-4376-a641-f2a43ee2c51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782</TotalTime>
  <Words>189</Words>
  <Application>Microsoft Macintosh PowerPoint</Application>
  <PresentationFormat>Widescreen</PresentationFormat>
  <Paragraphs>35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-webkit-standard</vt:lpstr>
      <vt:lpstr>Arial Bold</vt:lpstr>
      <vt:lpstr>Times</vt:lpstr>
      <vt:lpstr>Arial</vt:lpstr>
      <vt:lpstr>GillSans Bold</vt:lpstr>
      <vt:lpstr>Wingdings</vt:lpstr>
      <vt:lpstr>Default Theme</vt:lpstr>
      <vt:lpstr>An AI-assisted database analysis and visualization system from natural languages</vt:lpstr>
      <vt:lpstr>Problems faced by Beginners with DBMS:</vt:lpstr>
      <vt:lpstr>Solution: AI-assisted Analysis and Visualization on Database</vt:lpstr>
      <vt:lpstr>Structure and Workflow</vt:lpstr>
      <vt:lpstr>Installation Procedure:</vt:lpstr>
      <vt:lpstr>A usage demo video: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Zheng Wang</dc:creator>
  <cp:lastModifiedBy>Zheng Wang</cp:lastModifiedBy>
  <cp:revision>4</cp:revision>
  <dcterms:created xsi:type="dcterms:W3CDTF">2025-02-02T02:10:13Z</dcterms:created>
  <dcterms:modified xsi:type="dcterms:W3CDTF">2025-02-02T15:24:01Z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0x0101009B386EA0FF62C247B14C6A34B4857221</vt:lpwstr>
  </property>
</Properties>
</file>